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3"/>
  </p:handoutMasterIdLst>
  <p:sldIdLst>
    <p:sldId id="265" r:id="rId2"/>
    <p:sldId id="256" r:id="rId3"/>
    <p:sldId id="257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1D8EC-1C7F-4270-A536-AC79AFBE94E3}" type="datetimeFigureOut">
              <a:rPr lang="en-AU" smtClean="0"/>
              <a:pPr/>
              <a:t>28/01/2026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23771-089F-47DA-9D4B-26CEFF88E7D0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FF8883-E72E-4118-B467-3C7D46F22CFD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E759A4-7602-45D5-B7E0-04A7FC1D404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tusev@vanuatu.com.vu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ewiki.net/wiki/%EB%B0%94%EB%88%84%EC%95%84%ED%88%AC_%EB%B0%94%ED%88%AC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762000" y="1828800"/>
            <a:ext cx="7696200" cy="1758950"/>
          </a:xfrm>
          <a:prstGeom prst="rect">
            <a:avLst/>
          </a:prstGeom>
          <a:solidFill>
            <a:srgbClr val="FFFF00"/>
          </a:solidFill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50800" tIns="12700" rIns="508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ANUATU </a:t>
            </a: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EACHERS </a:t>
            </a: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NION / </a:t>
            </a: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YNDICAT DES </a:t>
            </a: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NSEIGNANTS DE </a:t>
            </a: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ANUATU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19400"/>
            <a:ext cx="6391275" cy="6096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85800" y="3733800"/>
            <a:ext cx="7467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HeadOffice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 Port-Vila, </a:t>
            </a:r>
            <a:r>
              <a:rPr kumimoji="0" lang="fr-FR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Efate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  -   Tel. (678) 23679 / 24707  - Fax (678)26903 Email 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  <a:hlinkClick r:id="rId3"/>
              </a:rPr>
              <a:t>vtusev@vanuatu.com.vu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- PO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Box 287</a:t>
            </a: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60198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Prepared and presented by:  Annette Daniel – National Treasurer.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6800" y="5638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i="1" u="sng" dirty="0">
                <a:latin typeface="Andalus" pitchFamily="18" charset="-78"/>
                <a:cs typeface="Andalus" pitchFamily="18" charset="-78"/>
              </a:rPr>
              <a:t>SANMA ADVOCACY&amp; TRAINING– JANUARY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56356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GOVERNMENT COMMISSION (400VATU):</a:t>
            </a:r>
          </a:p>
        </p:txBody>
      </p:sp>
      <p:pic>
        <p:nvPicPr>
          <p:cNvPr id="4" name="Content Placeholder 3" descr="images (38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248400" y="3733800"/>
            <a:ext cx="1885950" cy="2419350"/>
          </a:xfrm>
        </p:spPr>
      </p:pic>
      <p:pic>
        <p:nvPicPr>
          <p:cNvPr id="5" name="Picture 4" descr="download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1066800"/>
            <a:ext cx="2971800" cy="2590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3811012"/>
            <a:ext cx="5486400" cy="26776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US" sz="2400" dirty="0" err="1"/>
              <a:t>Dipatmen</a:t>
            </a:r>
            <a:r>
              <a:rPr lang="en-US" sz="2400" dirty="0"/>
              <a:t> blong </a:t>
            </a:r>
            <a:r>
              <a:rPr lang="en-US" sz="2400" dirty="0" err="1"/>
              <a:t>faenans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stap </a:t>
            </a:r>
          </a:p>
          <a:p>
            <a:pPr lvl="1"/>
            <a:r>
              <a:rPr lang="en-US" sz="2400" dirty="0" err="1"/>
              <a:t>karemaot</a:t>
            </a:r>
            <a:r>
              <a:rPr lang="en-US" sz="2400" dirty="0"/>
              <a:t> </a:t>
            </a:r>
            <a:r>
              <a:rPr lang="en-US" sz="2400" b="1" dirty="0"/>
              <a:t>250vt admin fee </a:t>
            </a:r>
            <a:r>
              <a:rPr lang="en-US" sz="2400" b="1" dirty="0" err="1"/>
              <a:t>mo</a:t>
            </a:r>
            <a:r>
              <a:rPr lang="en-US" sz="2400" b="1" dirty="0"/>
              <a:t> 150vt commission</a:t>
            </a:r>
            <a:r>
              <a:rPr lang="en-US" sz="2400" dirty="0"/>
              <a:t> out long </a:t>
            </a:r>
          </a:p>
          <a:p>
            <a:pPr lvl="1"/>
            <a:r>
              <a:rPr lang="en-US" sz="2400" dirty="0"/>
              <a:t>2 250vatu blong yu long </a:t>
            </a:r>
            <a:r>
              <a:rPr lang="en-US" sz="2400" dirty="0" err="1"/>
              <a:t>evri</a:t>
            </a:r>
            <a:r>
              <a:rPr lang="en-US" sz="2400" dirty="0"/>
              <a:t> </a:t>
            </a:r>
            <a:r>
              <a:rPr lang="en-US" sz="2400" dirty="0" err="1"/>
              <a:t>fotnaet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Mane </a:t>
            </a:r>
            <a:r>
              <a:rPr lang="en-US" sz="2400" dirty="0" err="1"/>
              <a:t>ya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go </a:t>
            </a:r>
            <a:r>
              <a:rPr lang="en-US" sz="2400" dirty="0" err="1"/>
              <a:t>bak</a:t>
            </a:r>
            <a:r>
              <a:rPr lang="en-US" sz="2400" dirty="0"/>
              <a:t> long basket blong </a:t>
            </a:r>
            <a:r>
              <a:rPr lang="en-US" sz="2400" dirty="0" err="1"/>
              <a:t>gavman</a:t>
            </a:r>
            <a:r>
              <a:rPr lang="en-US" sz="2400" dirty="0"/>
              <a:t> blong helpem hem long </a:t>
            </a:r>
            <a:r>
              <a:rPr lang="en-US" sz="2400" dirty="0" err="1"/>
              <a:t>ol</a:t>
            </a:r>
            <a:r>
              <a:rPr lang="en-US" sz="2400" dirty="0"/>
              <a:t> </a:t>
            </a:r>
            <a:r>
              <a:rPr lang="en-US" sz="2400" dirty="0" err="1"/>
              <a:t>nara</a:t>
            </a:r>
            <a:r>
              <a:rPr lang="en-US" sz="2400" dirty="0"/>
              <a:t> </a:t>
            </a:r>
            <a:r>
              <a:rPr lang="en-US" sz="2400" dirty="0" err="1"/>
              <a:t>divelopmen</a:t>
            </a:r>
            <a:r>
              <a:rPr lang="en-US" sz="2400" dirty="0"/>
              <a:t> we </a:t>
            </a:r>
            <a:r>
              <a:rPr lang="en-US" sz="2400" dirty="0" err="1"/>
              <a:t>i</a:t>
            </a:r>
            <a:r>
              <a:rPr lang="en-US" sz="2400" dirty="0"/>
              <a:t> stap.</a:t>
            </a:r>
          </a:p>
        </p:txBody>
      </p:sp>
      <p:sp>
        <p:nvSpPr>
          <p:cNvPr id="7" name="Right Arrow 6"/>
          <p:cNvSpPr/>
          <p:nvPr/>
        </p:nvSpPr>
        <p:spPr>
          <a:xfrm>
            <a:off x="8153400" y="4953000"/>
            <a:ext cx="9906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Tank yu blong </a:t>
            </a:r>
            <a:r>
              <a:rPr lang="en-US" dirty="0" err="1"/>
              <a:t>lisen</a:t>
            </a:r>
            <a:r>
              <a:rPr lang="en-US" dirty="0"/>
              <a:t>.</a:t>
            </a:r>
          </a:p>
        </p:txBody>
      </p:sp>
      <p:pic>
        <p:nvPicPr>
          <p:cNvPr id="4" name="Content Placeholder 3" descr="images (37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53001" y="2133600"/>
            <a:ext cx="2667000" cy="2133600"/>
          </a:xfrm>
        </p:spPr>
      </p:pic>
      <p:sp>
        <p:nvSpPr>
          <p:cNvPr id="5" name="Rectangle 4"/>
          <p:cNvSpPr/>
          <p:nvPr/>
        </p:nvSpPr>
        <p:spPr>
          <a:xfrm>
            <a:off x="426807" y="4572000"/>
            <a:ext cx="806207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God I </a:t>
            </a:r>
            <a:r>
              <a:rPr lang="en-US" sz="4800" b="1" cap="none" spc="0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blesem</a:t>
            </a:r>
            <a:r>
              <a:rPr lang="en-US" sz="4800" b="1" cap="none" spc="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yumi</a:t>
            </a:r>
            <a:r>
              <a:rPr lang="en-US" sz="4800" b="1" cap="none" spc="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evriwan</a:t>
            </a:r>
            <a:endParaRPr lang="en-US" sz="4800" b="1" cap="none" spc="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2057400"/>
            <a:ext cx="2438400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4038600" y="599770"/>
            <a:ext cx="3633787" cy="18260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581400"/>
            <a:ext cx="7772400" cy="1295400"/>
          </a:xfrm>
        </p:spPr>
        <p:txBody>
          <a:bodyPr>
            <a:noAutofit/>
          </a:bodyPr>
          <a:lstStyle/>
          <a:p>
            <a:pPr algn="ctr"/>
            <a:r>
              <a:rPr lang="en-US" sz="4400" dirty="0" err="1">
                <a:latin typeface="Algerian" pitchFamily="82" charset="0"/>
              </a:rPr>
              <a:t>Tu</a:t>
            </a:r>
            <a:r>
              <a:rPr lang="en-US" sz="4400" dirty="0">
                <a:latin typeface="Algerian" pitchFamily="82" charset="0"/>
              </a:rPr>
              <a:t> </a:t>
            </a:r>
            <a:r>
              <a:rPr lang="en-US" sz="4400" dirty="0" err="1">
                <a:latin typeface="Algerian" pitchFamily="82" charset="0"/>
              </a:rPr>
              <a:t>taosen</a:t>
            </a:r>
            <a:r>
              <a:rPr lang="en-US" sz="4400" dirty="0">
                <a:latin typeface="Algerian" pitchFamily="82" charset="0"/>
              </a:rPr>
              <a:t> </a:t>
            </a:r>
            <a:r>
              <a:rPr lang="en-US" sz="4400" dirty="0" err="1">
                <a:latin typeface="Algerian" pitchFamily="82" charset="0"/>
              </a:rPr>
              <a:t>tu</a:t>
            </a:r>
            <a:r>
              <a:rPr lang="en-US" sz="4400" dirty="0">
                <a:latin typeface="Algerian" pitchFamily="82" charset="0"/>
              </a:rPr>
              <a:t> </a:t>
            </a:r>
            <a:r>
              <a:rPr lang="en-US" sz="4400" dirty="0" err="1">
                <a:latin typeface="Algerian" pitchFamily="82" charset="0"/>
              </a:rPr>
              <a:t>hanred</a:t>
            </a:r>
            <a:r>
              <a:rPr lang="en-US" sz="4400" dirty="0">
                <a:latin typeface="Algerian" pitchFamily="82" charset="0"/>
              </a:rPr>
              <a:t> &amp; fifty  vatu blong yu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391400" cy="914400"/>
          </a:xfrm>
        </p:spPr>
        <p:txBody>
          <a:bodyPr anchor="t">
            <a:normAutofit fontScale="92500" lnSpcReduction="20000"/>
          </a:bodyPr>
          <a:lstStyle/>
          <a:p>
            <a:endParaRPr lang="en-US" dirty="0"/>
          </a:p>
          <a:p>
            <a:pPr algn="ctr"/>
            <a:r>
              <a:rPr lang="en-US" sz="3500" dirty="0">
                <a:solidFill>
                  <a:srgbClr val="7030A0"/>
                </a:solidFill>
              </a:rPr>
              <a:t>(2 250VATU WE I GO LONG VTU/SEV)</a:t>
            </a:r>
          </a:p>
        </p:txBody>
      </p:sp>
      <p:pic>
        <p:nvPicPr>
          <p:cNvPr id="7" name="Picture 6" descr="download (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00200" y="1447800"/>
            <a:ext cx="2266950" cy="20097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4095750" y="1714500"/>
            <a:ext cx="3657600" cy="16215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36DF141-7953-43F9-9D68-0214794EF89B}"/>
              </a:ext>
            </a:extLst>
          </p:cNvPr>
          <p:cNvSpPr txBox="1"/>
          <p:nvPr/>
        </p:nvSpPr>
        <p:spPr>
          <a:xfrm>
            <a:off x="3657600" y="3134868"/>
            <a:ext cx="3657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U" sz="900">
                <a:hlinkClick r:id="rId3" tooltip="https://librewiki.net/wiki/%EB%B0%94%EB%88%84%EC%95%84%ED%88%AC_%EB%B0%94%ED%88%AC"/>
              </a:rPr>
              <a:t>This Photo</a:t>
            </a:r>
            <a:r>
              <a:rPr lang="en-VU" sz="900"/>
              <a:t> by Unknown Author is licensed under </a:t>
            </a:r>
            <a:r>
              <a:rPr lang="en-VU" sz="900">
                <a:hlinkClick r:id="rId6" tooltip="https://creativecommons.org/licenses/by-sa/3.0/"/>
              </a:rPr>
              <a:t>CC BY-SA</a:t>
            </a:r>
            <a:endParaRPr lang="en-VU" sz="9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9E2B1F-EB52-4541-9657-B0CD188F618A}"/>
              </a:ext>
            </a:extLst>
          </p:cNvPr>
          <p:cNvSpPr txBox="1"/>
          <p:nvPr/>
        </p:nvSpPr>
        <p:spPr>
          <a:xfrm>
            <a:off x="3200400" y="2671157"/>
            <a:ext cx="36337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U" sz="900">
                <a:hlinkClick r:id="rId3" tooltip="https://librewiki.net/wiki/%EB%B0%94%EB%88%84%EC%95%84%ED%88%AC_%EB%B0%94%ED%88%AC"/>
              </a:rPr>
              <a:t>This Photo</a:t>
            </a:r>
            <a:r>
              <a:rPr lang="en-VU" sz="900"/>
              <a:t> by Unknown Author is licensed under </a:t>
            </a:r>
            <a:r>
              <a:rPr lang="en-VU" sz="900">
                <a:hlinkClick r:id="rId6" tooltip="https://creativecommons.org/licenses/by-sa/3.0/"/>
              </a:rPr>
              <a:t>CC BY-SA</a:t>
            </a:r>
            <a:endParaRPr lang="en-VU" sz="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001000" cy="1162050"/>
          </a:xfrm>
        </p:spPr>
        <p:txBody>
          <a:bodyPr/>
          <a:lstStyle/>
          <a:p>
            <a:pPr algn="ctr"/>
            <a:r>
              <a:rPr lang="en-US" sz="4400" dirty="0">
                <a:latin typeface="Algerian" pitchFamily="82" charset="0"/>
              </a:rPr>
              <a:t>VTU/SEV KONTRIBUSEN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533400" y="1066800"/>
            <a:ext cx="4419600" cy="5257800"/>
          </a:xfrm>
          <a:ln w="57150">
            <a:solidFill>
              <a:srgbClr val="FF0000"/>
            </a:solidFill>
          </a:ln>
        </p:spPr>
        <p:txBody>
          <a:bodyPr>
            <a:normAutofit fontScale="85000" lnSpcReduction="20000"/>
          </a:bodyPr>
          <a:lstStyle/>
          <a:p>
            <a:pPr lvl="1"/>
            <a:endParaRPr lang="en-US" sz="900" b="1" dirty="0"/>
          </a:p>
          <a:p>
            <a:pPr lvl="1"/>
            <a:r>
              <a:rPr lang="en-US" sz="2800" b="1" dirty="0"/>
              <a:t>2, 250VATU </a:t>
            </a:r>
            <a:r>
              <a:rPr lang="en-US" sz="2400" dirty="0"/>
              <a:t>I </a:t>
            </a:r>
            <a:r>
              <a:rPr lang="en-US" sz="2400" dirty="0" err="1"/>
              <a:t>kamaot</a:t>
            </a:r>
            <a:r>
              <a:rPr lang="en-US" sz="2400" dirty="0"/>
              <a:t> long </a:t>
            </a:r>
            <a:r>
              <a:rPr lang="en-US" sz="2400" dirty="0" err="1"/>
              <a:t>salari</a:t>
            </a:r>
            <a:r>
              <a:rPr lang="en-US" sz="2400" dirty="0"/>
              <a:t> blong yu long </a:t>
            </a:r>
            <a:r>
              <a:rPr lang="en-US" sz="2400" dirty="0" err="1"/>
              <a:t>evri</a:t>
            </a:r>
            <a:r>
              <a:rPr lang="en-US" sz="2400" dirty="0"/>
              <a:t> </a:t>
            </a:r>
            <a:r>
              <a:rPr lang="en-US" sz="2400" dirty="0" err="1"/>
              <a:t>fotnaet</a:t>
            </a:r>
            <a:r>
              <a:rPr lang="en-US" sz="2400" dirty="0"/>
              <a:t>.</a:t>
            </a:r>
          </a:p>
          <a:p>
            <a:pPr lvl="1"/>
            <a:endParaRPr lang="en-US" sz="1700" dirty="0"/>
          </a:p>
          <a:p>
            <a:pPr lvl="1"/>
            <a:r>
              <a:rPr lang="en-US" sz="2400" dirty="0" err="1"/>
              <a:t>Hemia</a:t>
            </a:r>
            <a:r>
              <a:rPr lang="en-US" sz="2400" dirty="0"/>
              <a:t> </a:t>
            </a:r>
            <a:r>
              <a:rPr lang="en-US" sz="2400" dirty="0" err="1"/>
              <a:t>emi</a:t>
            </a:r>
            <a:r>
              <a:rPr lang="en-US" sz="2400" dirty="0"/>
              <a:t> </a:t>
            </a:r>
            <a:r>
              <a:rPr lang="en-US" sz="2400" dirty="0" err="1"/>
              <a:t>infomesen</a:t>
            </a:r>
            <a:r>
              <a:rPr lang="en-US" sz="2400" dirty="0"/>
              <a:t> blong </a:t>
            </a:r>
            <a:r>
              <a:rPr lang="en-US" sz="2400" b="1" dirty="0"/>
              <a:t>YU</a:t>
            </a:r>
            <a:r>
              <a:rPr lang="en-US" sz="2400" dirty="0"/>
              <a:t> olsem </a:t>
            </a:r>
            <a:r>
              <a:rPr lang="en-US" sz="2400" dirty="0" err="1"/>
              <a:t>wanem</a:t>
            </a:r>
            <a:r>
              <a:rPr lang="en-US" sz="2400" dirty="0"/>
              <a:t> </a:t>
            </a:r>
            <a:r>
              <a:rPr lang="en-US" sz="2400" dirty="0" err="1"/>
              <a:t>kontribusen</a:t>
            </a:r>
            <a:r>
              <a:rPr lang="en-US" sz="2400" dirty="0"/>
              <a:t> blong </a:t>
            </a:r>
            <a:r>
              <a:rPr lang="en-US" sz="2400" b="1" dirty="0"/>
              <a:t>YU 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stap </a:t>
            </a:r>
            <a:r>
              <a:rPr lang="en-US" sz="2400" dirty="0" err="1"/>
              <a:t>givhan</a:t>
            </a:r>
            <a:r>
              <a:rPr lang="en-US" sz="2400" dirty="0"/>
              <a:t> long </a:t>
            </a:r>
            <a:r>
              <a:rPr lang="en-US" sz="2400" b="1" dirty="0"/>
              <a:t>UNION BLONG YU.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TAEM YU KAM WAN FAENANSEL MEMBA BLONG VTU/SEV, EMI MINIM SE YU MAS KAREM ONASIP LONG UNION YA.  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UNION YA, VTU/SEV EMI UNION BLONG YU MO YU GAT RAET BLONG SAVE ABAOT HEM!!!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  <p:pic>
        <p:nvPicPr>
          <p:cNvPr id="5" name="Content Placeholder 4" descr="images (20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410200" y="3886199"/>
            <a:ext cx="2971800" cy="2438401"/>
          </a:xfrm>
        </p:spPr>
      </p:pic>
      <p:sp>
        <p:nvSpPr>
          <p:cNvPr id="7" name="Down Arrow 6"/>
          <p:cNvSpPr/>
          <p:nvPr/>
        </p:nvSpPr>
        <p:spPr>
          <a:xfrm>
            <a:off x="6172200" y="2286000"/>
            <a:ext cx="1295400" cy="1447800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5257800" y="1219200"/>
            <a:ext cx="3200400" cy="830997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2, 250vatu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82000" cy="11620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>
                <a:latin typeface="Aharoni" pitchFamily="2" charset="-79"/>
                <a:cs typeface="Aharoni" pitchFamily="2" charset="-79"/>
              </a:rPr>
              <a:t>FAENANS EMI BLAD BLONG ENI ORGANAESEN, GRUP, O UNION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4343400" cy="5041900"/>
          </a:xfrm>
          <a:ln w="57150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lvl="1"/>
            <a:r>
              <a:rPr lang="en-US" sz="2600" dirty="0" err="1"/>
              <a:t>Sapos</a:t>
            </a:r>
            <a:r>
              <a:rPr lang="en-US" sz="2600" dirty="0"/>
              <a:t> union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nogat</a:t>
            </a:r>
            <a:r>
              <a:rPr lang="en-US" sz="2600" dirty="0"/>
              <a:t> mane, </a:t>
            </a:r>
            <a:r>
              <a:rPr lang="en-US" sz="2600" dirty="0" err="1"/>
              <a:t>bambae</a:t>
            </a:r>
            <a:r>
              <a:rPr lang="en-US" sz="2600" dirty="0"/>
              <a:t> hem </a:t>
            </a:r>
            <a:r>
              <a:rPr lang="en-US" sz="2600" dirty="0" err="1"/>
              <a:t>i</a:t>
            </a:r>
            <a:r>
              <a:rPr lang="en-US" sz="2600" dirty="0"/>
              <a:t> no save </a:t>
            </a:r>
            <a:r>
              <a:rPr lang="en-US" sz="2600" dirty="0" err="1"/>
              <a:t>ron</a:t>
            </a:r>
            <a:r>
              <a:rPr lang="en-US" sz="2600" dirty="0"/>
              <a:t> </a:t>
            </a:r>
            <a:r>
              <a:rPr lang="en-US" sz="2600" dirty="0" err="1"/>
              <a:t>gud</a:t>
            </a:r>
            <a:r>
              <a:rPr lang="en-US" sz="2600" dirty="0"/>
              <a:t>.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/>
              <a:t>Mo </a:t>
            </a:r>
            <a:r>
              <a:rPr lang="en-US" sz="2600" dirty="0" err="1"/>
              <a:t>bambae</a:t>
            </a:r>
            <a:r>
              <a:rPr lang="en-US" sz="2600" dirty="0"/>
              <a:t> </a:t>
            </a:r>
            <a:r>
              <a:rPr lang="en-US" sz="2600" dirty="0" err="1"/>
              <a:t>ol</a:t>
            </a:r>
            <a:r>
              <a:rPr lang="en-US" sz="2600" dirty="0"/>
              <a:t> </a:t>
            </a:r>
            <a:r>
              <a:rPr lang="en-US" sz="2600" dirty="0" err="1"/>
              <a:t>samting</a:t>
            </a:r>
            <a:r>
              <a:rPr lang="en-US" sz="2600" dirty="0"/>
              <a:t> we yumi wantem </a:t>
            </a:r>
            <a:r>
              <a:rPr lang="en-US" sz="2600" dirty="0" err="1"/>
              <a:t>ol</a:t>
            </a:r>
            <a:r>
              <a:rPr lang="en-US" sz="2600" dirty="0"/>
              <a:t> boss blong yumi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mekem</a:t>
            </a:r>
            <a:r>
              <a:rPr lang="en-US" sz="2600" dirty="0"/>
              <a:t> blong yumi glad long </a:t>
            </a:r>
            <a:r>
              <a:rPr lang="en-US" sz="2600" dirty="0" err="1"/>
              <a:t>ples</a:t>
            </a:r>
            <a:r>
              <a:rPr lang="en-US" sz="2600" dirty="0"/>
              <a:t> blong wok blong yumi, </a:t>
            </a:r>
            <a:r>
              <a:rPr lang="en-US" sz="2600" dirty="0" err="1"/>
              <a:t>bae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had blong yumi </a:t>
            </a:r>
            <a:r>
              <a:rPr lang="en-US" sz="2600" dirty="0" err="1"/>
              <a:t>ajivim</a:t>
            </a:r>
            <a:r>
              <a:rPr lang="en-US" sz="2600" dirty="0"/>
              <a:t>.</a:t>
            </a:r>
          </a:p>
        </p:txBody>
      </p:sp>
      <p:pic>
        <p:nvPicPr>
          <p:cNvPr id="5" name="Content Placeholder 4" descr="images (16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105400" y="1436090"/>
            <a:ext cx="2514600" cy="2157019"/>
          </a:xfrm>
          <a:ln w="76200">
            <a:solidFill>
              <a:srgbClr val="00B050"/>
            </a:solidFill>
          </a:ln>
        </p:spPr>
      </p:pic>
      <p:pic>
        <p:nvPicPr>
          <p:cNvPr id="7" name="Picture 6" descr="download (1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4114800"/>
            <a:ext cx="2590800" cy="2286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9" name="Curved Left Arrow 8"/>
          <p:cNvSpPr/>
          <p:nvPr/>
        </p:nvSpPr>
        <p:spPr>
          <a:xfrm>
            <a:off x="7772400" y="2286000"/>
            <a:ext cx="990600" cy="2819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1D8B7-7E8F-4597-9729-3036539F4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14352"/>
            <a:ext cx="7239000" cy="1162050"/>
          </a:xfrm>
        </p:spPr>
        <p:txBody>
          <a:bodyPr/>
          <a:lstStyle/>
          <a:p>
            <a:r>
              <a:rPr lang="en-US" b="1" dirty="0"/>
              <a:t>BREKDAON</a:t>
            </a:r>
            <a:r>
              <a:rPr lang="en-US" dirty="0"/>
              <a:t> </a:t>
            </a:r>
            <a:r>
              <a:rPr lang="en-US" b="1" dirty="0"/>
              <a:t>BLONG SUBS ,2250VT</a:t>
            </a:r>
            <a:endParaRPr lang="en-VU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5FDA8-9A9F-4B22-A6F0-FC34BFE5FF0E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7000" dirty="0">
                <a:solidFill>
                  <a:srgbClr val="FF0000"/>
                </a:solidFill>
              </a:rPr>
              <a:t>     150VT</a:t>
            </a:r>
          </a:p>
          <a:p>
            <a:endParaRPr lang="en-US" sz="4000" dirty="0">
              <a:solidFill>
                <a:srgbClr val="FF0000"/>
              </a:solidFill>
            </a:endParaRPr>
          </a:p>
          <a:p>
            <a:r>
              <a:rPr lang="en-US" sz="7000" dirty="0">
                <a:solidFill>
                  <a:srgbClr val="FF0000"/>
                </a:solidFill>
              </a:rPr>
              <a:t>     900VT</a:t>
            </a:r>
          </a:p>
          <a:p>
            <a:endParaRPr lang="en-US" sz="7000" dirty="0">
              <a:solidFill>
                <a:srgbClr val="FF0000"/>
              </a:solidFill>
            </a:endParaRPr>
          </a:p>
          <a:p>
            <a:endParaRPr lang="en-US" sz="4000" dirty="0">
              <a:solidFill>
                <a:srgbClr val="FF0000"/>
              </a:solidFill>
            </a:endParaRPr>
          </a:p>
          <a:p>
            <a:r>
              <a:rPr lang="en-US" sz="7000" dirty="0">
                <a:solidFill>
                  <a:srgbClr val="FF0000"/>
                </a:solidFill>
              </a:rPr>
              <a:t>     500VT</a:t>
            </a:r>
            <a:endParaRPr lang="en-US" sz="4000" dirty="0">
              <a:solidFill>
                <a:srgbClr val="FF0000"/>
              </a:solidFill>
            </a:endParaRPr>
          </a:p>
          <a:p>
            <a:endParaRPr lang="en-US" sz="4000" dirty="0">
              <a:solidFill>
                <a:srgbClr val="FF0000"/>
              </a:solidFill>
            </a:endParaRPr>
          </a:p>
          <a:p>
            <a:r>
              <a:rPr lang="en-US" sz="7000" dirty="0">
                <a:solidFill>
                  <a:srgbClr val="FF0000"/>
                </a:solidFill>
              </a:rPr>
              <a:t>     500VT</a:t>
            </a:r>
          </a:p>
          <a:p>
            <a:endParaRPr lang="en-US" sz="4000" dirty="0">
              <a:solidFill>
                <a:srgbClr val="FF0000"/>
              </a:solidFill>
            </a:endParaRPr>
          </a:p>
          <a:p>
            <a:r>
              <a:rPr lang="en-US" sz="7000" dirty="0">
                <a:solidFill>
                  <a:srgbClr val="FF0000"/>
                </a:solidFill>
              </a:rPr>
              <a:t>     200VT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8AB5AE-678E-4C32-84F4-54FAFA195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Government Commission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VTU Admin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VTU Medical</a:t>
            </a:r>
          </a:p>
          <a:p>
            <a:endParaRPr lang="en-US" dirty="0"/>
          </a:p>
          <a:p>
            <a:r>
              <a:rPr lang="en-US" dirty="0"/>
              <a:t>VTU Retirement Benefit</a:t>
            </a:r>
          </a:p>
          <a:p>
            <a:endParaRPr lang="en-US" dirty="0"/>
          </a:p>
          <a:p>
            <a:r>
              <a:rPr lang="en-US" dirty="0"/>
              <a:t>VTU Savings &amp; Investment</a:t>
            </a:r>
            <a:endParaRPr lang="en-VU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C311AB84-890D-4BBF-9A5F-90A4C1845867}"/>
              </a:ext>
            </a:extLst>
          </p:cNvPr>
          <p:cNvSpPr/>
          <p:nvPr/>
        </p:nvSpPr>
        <p:spPr>
          <a:xfrm>
            <a:off x="2508250" y="2162176"/>
            <a:ext cx="1066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U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0D09E8A6-9BB8-4C6B-AFF0-3FF44D69FA57}"/>
              </a:ext>
            </a:extLst>
          </p:cNvPr>
          <p:cNvSpPr/>
          <p:nvPr/>
        </p:nvSpPr>
        <p:spPr>
          <a:xfrm>
            <a:off x="2538268" y="2971800"/>
            <a:ext cx="1066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U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B44D9771-C98B-4587-A0F9-5D7D769CB415}"/>
              </a:ext>
            </a:extLst>
          </p:cNvPr>
          <p:cNvSpPr/>
          <p:nvPr/>
        </p:nvSpPr>
        <p:spPr>
          <a:xfrm>
            <a:off x="2508250" y="4133848"/>
            <a:ext cx="1066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U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1A783581-4590-4723-A1F0-CEB8E78E0AAB}"/>
              </a:ext>
            </a:extLst>
          </p:cNvPr>
          <p:cNvSpPr/>
          <p:nvPr/>
        </p:nvSpPr>
        <p:spPr>
          <a:xfrm>
            <a:off x="2508250" y="4962524"/>
            <a:ext cx="1066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U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6075899D-007D-4235-89E2-321DF0DED6FD}"/>
              </a:ext>
            </a:extLst>
          </p:cNvPr>
          <p:cNvSpPr/>
          <p:nvPr/>
        </p:nvSpPr>
        <p:spPr>
          <a:xfrm>
            <a:off x="2508250" y="5755984"/>
            <a:ext cx="1066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U"/>
          </a:p>
        </p:txBody>
      </p:sp>
    </p:spTree>
    <p:extLst>
      <p:ext uri="{BB962C8B-B14F-4D97-AF65-F5344CB8AC3E}">
        <p14:creationId xmlns:p14="http://schemas.microsoft.com/office/powerpoint/2010/main" val="2532735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390650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Cooper Black" pitchFamily="18" charset="0"/>
              </a:rPr>
              <a:t>OL SAVINGS BLONG YU: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810000" y="1143000"/>
            <a:ext cx="4913313" cy="5410200"/>
          </a:xfrm>
          <a:ln w="57150"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800" b="1" u="sng" dirty="0"/>
              <a:t>200VATU</a:t>
            </a:r>
          </a:p>
          <a:p>
            <a:pPr lvl="1"/>
            <a:r>
              <a:rPr lang="en-US" sz="2600" dirty="0" err="1"/>
              <a:t>Hemia</a:t>
            </a:r>
            <a:r>
              <a:rPr lang="en-US" sz="2600" dirty="0"/>
              <a:t> </a:t>
            </a:r>
            <a:r>
              <a:rPr lang="en-US" sz="2600" dirty="0" err="1"/>
              <a:t>emi</a:t>
            </a:r>
            <a:r>
              <a:rPr lang="en-US" sz="2600" dirty="0"/>
              <a:t> savings blong yu.</a:t>
            </a:r>
          </a:p>
          <a:p>
            <a:pPr lvl="1"/>
            <a:r>
              <a:rPr lang="en-US" sz="2600" dirty="0"/>
              <a:t>Long wan </a:t>
            </a:r>
            <a:r>
              <a:rPr lang="en-US" sz="2600" dirty="0" err="1"/>
              <a:t>yia</a:t>
            </a:r>
            <a:r>
              <a:rPr lang="en-US" sz="2600" dirty="0"/>
              <a:t>, 200vatu blong yu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kasem</a:t>
            </a:r>
            <a:r>
              <a:rPr lang="en-US" sz="2600" dirty="0"/>
              <a:t> 5,200vatu.</a:t>
            </a:r>
          </a:p>
          <a:p>
            <a:pPr lvl="1"/>
            <a:endParaRPr lang="en-US" sz="2600" dirty="0"/>
          </a:p>
          <a:p>
            <a:pPr lvl="1"/>
            <a:r>
              <a:rPr lang="en-US" sz="4000" b="1" dirty="0"/>
              <a:t>Mane </a:t>
            </a:r>
            <a:r>
              <a:rPr lang="en-US" sz="4000" b="1" dirty="0" err="1"/>
              <a:t>ya</a:t>
            </a:r>
            <a:r>
              <a:rPr lang="en-US" sz="4000" b="1" dirty="0"/>
              <a:t> </a:t>
            </a:r>
            <a:r>
              <a:rPr lang="en-US" sz="4000" b="1" dirty="0" err="1"/>
              <a:t>emi</a:t>
            </a:r>
            <a:r>
              <a:rPr lang="en-US" sz="4000" b="1" dirty="0"/>
              <a:t> no blong yu blong </a:t>
            </a:r>
            <a:r>
              <a:rPr lang="en-US" sz="4000" b="1" dirty="0" err="1"/>
              <a:t>tadjem</a:t>
            </a:r>
            <a:r>
              <a:rPr lang="en-US" sz="4000" b="1" dirty="0"/>
              <a:t>. </a:t>
            </a:r>
          </a:p>
          <a:p>
            <a:pPr lvl="1"/>
            <a:r>
              <a:rPr lang="en-US" sz="4000" dirty="0"/>
              <a:t> </a:t>
            </a:r>
          </a:p>
          <a:p>
            <a:pPr lvl="1"/>
            <a:r>
              <a:rPr lang="en-US" sz="2600" dirty="0"/>
              <a:t>VTU/SEV </a:t>
            </a:r>
            <a:r>
              <a:rPr lang="en-US" sz="2600" dirty="0" err="1"/>
              <a:t>emi</a:t>
            </a:r>
            <a:r>
              <a:rPr lang="en-US" sz="2600" dirty="0"/>
              <a:t> stap </a:t>
            </a:r>
            <a:r>
              <a:rPr lang="en-US" sz="2600" dirty="0" err="1"/>
              <a:t>lukaotem</a:t>
            </a:r>
            <a:r>
              <a:rPr lang="en-US" sz="2600" dirty="0"/>
              <a:t> mane </a:t>
            </a:r>
            <a:r>
              <a:rPr lang="en-US" sz="2600" dirty="0" err="1"/>
              <a:t>ya</a:t>
            </a:r>
            <a:r>
              <a:rPr lang="en-US" sz="2600" dirty="0"/>
              <a:t> blong yu go </a:t>
            </a:r>
            <a:r>
              <a:rPr lang="en-US" sz="2600" dirty="0" err="1"/>
              <a:t>kasem</a:t>
            </a:r>
            <a:r>
              <a:rPr lang="en-US" sz="2600" dirty="0"/>
              <a:t> </a:t>
            </a:r>
            <a:r>
              <a:rPr lang="en-US" sz="2600" dirty="0" err="1"/>
              <a:t>taem</a:t>
            </a:r>
            <a:r>
              <a:rPr lang="en-US" sz="2600" dirty="0"/>
              <a:t> we yu </a:t>
            </a:r>
            <a:r>
              <a:rPr lang="en-US" sz="2600" dirty="0" err="1"/>
              <a:t>ritae</a:t>
            </a:r>
            <a:r>
              <a:rPr lang="en-US" sz="2600" dirty="0"/>
              <a:t> long hem.</a:t>
            </a:r>
          </a:p>
        </p:txBody>
      </p:sp>
      <p:pic>
        <p:nvPicPr>
          <p:cNvPr id="5" name="Content Placeholder 4" descr="images (2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1295400"/>
            <a:ext cx="2438400" cy="2133600"/>
          </a:xfrm>
        </p:spPr>
      </p:pic>
      <p:pic>
        <p:nvPicPr>
          <p:cNvPr id="6" name="Picture 5" descr="images (2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3657600"/>
            <a:ext cx="2438400" cy="1828800"/>
          </a:xfrm>
          <a:prstGeom prst="rect">
            <a:avLst/>
          </a:prstGeom>
        </p:spPr>
      </p:pic>
      <p:sp>
        <p:nvSpPr>
          <p:cNvPr id="7" name="Curved Right Arrow 6"/>
          <p:cNvSpPr/>
          <p:nvPr/>
        </p:nvSpPr>
        <p:spPr>
          <a:xfrm>
            <a:off x="304800" y="2362200"/>
            <a:ext cx="762000" cy="2438400"/>
          </a:xfrm>
          <a:prstGeom prst="curvedRightArrow">
            <a:avLst>
              <a:gd name="adj1" fmla="val 10000"/>
              <a:gd name="adj2" fmla="val 50000"/>
              <a:gd name="adj3" fmla="val 236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5334000"/>
            <a:ext cx="3048000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spc="100" dirty="0" err="1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ooper Black" pitchFamily="18" charset="0"/>
              </a:rPr>
              <a:t>Ritaeme</a:t>
            </a:r>
            <a:r>
              <a:rPr lang="en-US" sz="4800" b="1" spc="100" dirty="0" err="1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ooper Black" pitchFamily="18" charset="0"/>
              </a:rPr>
              <a:t>n</a:t>
            </a:r>
            <a:endParaRPr lang="en-US" sz="4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Cooper Black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mages (2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1143000"/>
            <a:ext cx="2743200" cy="2743200"/>
          </a:xfrm>
          <a:ln w="76200">
            <a:solidFill>
              <a:schemeClr val="tx1"/>
            </a:solidFill>
          </a:ln>
        </p:spPr>
      </p:pic>
      <p:pic>
        <p:nvPicPr>
          <p:cNvPr id="6" name="Picture 5" descr="download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3657600"/>
            <a:ext cx="2771775" cy="27432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99513" cy="1162050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/>
              <a:t>OL</a:t>
            </a:r>
            <a:r>
              <a:rPr lang="en-US" sz="4000" b="1" u="sng" dirty="0"/>
              <a:t> RITAEMEN </a:t>
            </a:r>
            <a:r>
              <a:rPr lang="en-US" sz="3600" b="1" u="sng" dirty="0"/>
              <a:t>MO DED BENEFIT BLONG YU:</a:t>
            </a:r>
            <a:br>
              <a:rPr lang="en-US" sz="2400" b="1" dirty="0"/>
            </a:br>
            <a:endParaRPr lang="en-US" sz="24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886200" y="1143000"/>
            <a:ext cx="4913313" cy="5334000"/>
          </a:xfrm>
          <a:ln w="57150">
            <a:solidFill>
              <a:srgbClr val="FF0000"/>
            </a:solidFill>
          </a:ln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3200" b="1" u="sng" dirty="0"/>
              <a:t>500VATU</a:t>
            </a:r>
          </a:p>
          <a:p>
            <a:pPr lvl="1"/>
            <a:r>
              <a:rPr lang="en-US" sz="3400" dirty="0"/>
              <a:t>50% - </a:t>
            </a:r>
            <a:r>
              <a:rPr lang="en-US" sz="3400" dirty="0" err="1"/>
              <a:t>Widro</a:t>
            </a:r>
            <a:r>
              <a:rPr lang="en-US" sz="3400" dirty="0"/>
              <a:t> long </a:t>
            </a:r>
            <a:r>
              <a:rPr lang="en-US" sz="3400" dirty="0" err="1"/>
              <a:t>membasip</a:t>
            </a:r>
            <a:endParaRPr lang="en-US" sz="3400" dirty="0"/>
          </a:p>
          <a:p>
            <a:pPr lvl="1"/>
            <a:r>
              <a:rPr lang="en-US" sz="3400" dirty="0"/>
              <a:t>75% - </a:t>
            </a:r>
            <a:r>
              <a:rPr lang="en-US" sz="3400" dirty="0" err="1"/>
              <a:t>Ritaemen</a:t>
            </a:r>
            <a:r>
              <a:rPr lang="en-US" sz="3400" dirty="0"/>
              <a:t> blong yu</a:t>
            </a:r>
          </a:p>
          <a:p>
            <a:pPr lvl="1"/>
            <a:endParaRPr lang="en-US" sz="2600" dirty="0"/>
          </a:p>
          <a:p>
            <a:pPr lvl="1"/>
            <a:r>
              <a:rPr lang="en-US" sz="3600" dirty="0" err="1"/>
              <a:t>Haf</a:t>
            </a:r>
            <a:r>
              <a:rPr lang="en-US" sz="3600" dirty="0"/>
              <a:t> we </a:t>
            </a:r>
            <a:r>
              <a:rPr lang="en-US" sz="3600" dirty="0" err="1"/>
              <a:t>i</a:t>
            </a:r>
            <a:r>
              <a:rPr lang="en-US" sz="3600" dirty="0"/>
              <a:t> stap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kavremap</a:t>
            </a:r>
            <a:r>
              <a:rPr lang="en-US" sz="3600" dirty="0"/>
              <a:t> </a:t>
            </a:r>
            <a:r>
              <a:rPr lang="en-US" sz="3600" dirty="0" err="1"/>
              <a:t>ol</a:t>
            </a:r>
            <a:r>
              <a:rPr lang="en-US" sz="3600" dirty="0"/>
              <a:t> </a:t>
            </a:r>
            <a:r>
              <a:rPr lang="en-US" sz="3600" dirty="0" err="1"/>
              <a:t>kolik</a:t>
            </a:r>
            <a:r>
              <a:rPr lang="en-US" sz="3600" dirty="0"/>
              <a:t> we oli </a:t>
            </a:r>
            <a:r>
              <a:rPr lang="en-US" sz="3600" dirty="0" err="1"/>
              <a:t>lusum</a:t>
            </a:r>
            <a:r>
              <a:rPr lang="en-US" sz="3600" dirty="0"/>
              <a:t> </a:t>
            </a:r>
            <a:r>
              <a:rPr lang="en-US" sz="3600" dirty="0" err="1"/>
              <a:t>spaus</a:t>
            </a:r>
            <a:r>
              <a:rPr lang="en-US" sz="3600" dirty="0"/>
              <a:t> o pikinini blong </a:t>
            </a:r>
            <a:r>
              <a:rPr lang="en-US" sz="3600" dirty="0" err="1"/>
              <a:t>olgeta</a:t>
            </a:r>
            <a:r>
              <a:rPr lang="en-US" sz="3600" dirty="0"/>
              <a:t>.</a:t>
            </a:r>
          </a:p>
          <a:p>
            <a:pPr lvl="1"/>
            <a:r>
              <a:rPr lang="en-US" sz="3600" dirty="0" err="1"/>
              <a:t>Hemia</a:t>
            </a:r>
            <a:r>
              <a:rPr lang="en-US" sz="3600" dirty="0"/>
              <a:t> </a:t>
            </a:r>
            <a:r>
              <a:rPr lang="en-US" sz="3600" dirty="0" err="1"/>
              <a:t>givhan</a:t>
            </a:r>
            <a:r>
              <a:rPr lang="en-US" sz="3600" dirty="0"/>
              <a:t> blong yu long wan </a:t>
            </a:r>
            <a:r>
              <a:rPr lang="en-US" sz="3600" dirty="0" err="1"/>
              <a:t>fren</a:t>
            </a:r>
            <a:r>
              <a:rPr lang="en-US" sz="3600" dirty="0"/>
              <a:t> o </a:t>
            </a:r>
            <a:r>
              <a:rPr lang="en-US" sz="3600" dirty="0" err="1"/>
              <a:t>kolik</a:t>
            </a:r>
            <a:r>
              <a:rPr lang="en-US" sz="3600" dirty="0"/>
              <a:t> blong yu.</a:t>
            </a:r>
          </a:p>
          <a:p>
            <a:pPr lvl="1"/>
            <a:r>
              <a:rPr lang="en-US" sz="3600" dirty="0"/>
              <a:t>I save happen se yu </a:t>
            </a:r>
            <a:r>
              <a:rPr lang="en-US" sz="3600" dirty="0" err="1"/>
              <a:t>nao</a:t>
            </a:r>
            <a:r>
              <a:rPr lang="en-US" sz="3600" dirty="0"/>
              <a:t> </a:t>
            </a:r>
            <a:r>
              <a:rPr lang="en-US" sz="3600" dirty="0" err="1"/>
              <a:t>ol</a:t>
            </a:r>
            <a:r>
              <a:rPr lang="en-US" sz="3600" dirty="0"/>
              <a:t> </a:t>
            </a:r>
            <a:r>
              <a:rPr lang="en-US" sz="3600" dirty="0" err="1"/>
              <a:t>fren</a:t>
            </a:r>
            <a:r>
              <a:rPr lang="en-US" sz="3600" dirty="0"/>
              <a:t> oli helpem </a:t>
            </a:r>
            <a:r>
              <a:rPr lang="en-US" sz="3600" dirty="0" err="1"/>
              <a:t>famle</a:t>
            </a:r>
            <a:r>
              <a:rPr lang="en-US" sz="3600" dirty="0"/>
              <a:t> blong </a:t>
            </a:r>
            <a:r>
              <a:rPr lang="en-US" sz="3600" dirty="0" err="1"/>
              <a:t>yu</a:t>
            </a:r>
            <a:r>
              <a:rPr lang="en-US" sz="3600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638800"/>
            <a:ext cx="39065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20, 000vatu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ages (2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3657600"/>
            <a:ext cx="1943100" cy="16764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8" name="Picture 7" descr="images (2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0" y="3048000"/>
            <a:ext cx="1790700" cy="15240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Picture 5" descr="images (28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62600" y="1524000"/>
            <a:ext cx="1752600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53400" cy="14033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MEDICAL BENEFIT BLONG YU:  </a:t>
            </a:r>
            <a:br>
              <a:rPr lang="en-US" sz="4000" dirty="0"/>
            </a:br>
            <a:r>
              <a:rPr lang="en-US" sz="3600" dirty="0"/>
              <a:t>(Not Refundable</a:t>
            </a:r>
            <a:r>
              <a:rPr lang="en-US" sz="4000" dirty="0"/>
              <a:t>)</a:t>
            </a:r>
            <a:br>
              <a:rPr lang="en-US" sz="1800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0" y="1447800"/>
            <a:ext cx="5029200" cy="5148263"/>
          </a:xfrm>
          <a:ln w="57150">
            <a:solidFill>
              <a:srgbClr val="FF0000"/>
            </a:solidFill>
          </a:ln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2400" b="1" u="sng" dirty="0"/>
              <a:t>500VATU</a:t>
            </a:r>
          </a:p>
          <a:p>
            <a:pPr lvl="1"/>
            <a:r>
              <a:rPr lang="en-US" sz="2600" dirty="0"/>
              <a:t>20 000vatu – Land transport</a:t>
            </a:r>
          </a:p>
          <a:p>
            <a:pPr lvl="1"/>
            <a:r>
              <a:rPr lang="en-US" sz="2600" dirty="0"/>
              <a:t>20 000vatu – Air transport</a:t>
            </a:r>
          </a:p>
          <a:p>
            <a:pPr lvl="1"/>
            <a:r>
              <a:rPr lang="en-US" sz="2600" dirty="0"/>
              <a:t>20 000vatu – Sea transport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/>
              <a:t>15 000vatu – Maternity</a:t>
            </a:r>
          </a:p>
          <a:p>
            <a:pPr lvl="1"/>
            <a:r>
              <a:rPr lang="en-US" sz="2600" dirty="0"/>
              <a:t>                      (100% if life threatening)</a:t>
            </a:r>
          </a:p>
          <a:p>
            <a:pPr lvl="1"/>
            <a:r>
              <a:rPr lang="en-US" sz="2600" dirty="0"/>
              <a:t>20 000vatu – Dental (</a:t>
            </a:r>
            <a:r>
              <a:rPr lang="en-US" sz="2600" dirty="0" err="1"/>
              <a:t>famle</a:t>
            </a:r>
            <a:r>
              <a:rPr lang="en-US" sz="2600" dirty="0"/>
              <a:t>)</a:t>
            </a:r>
          </a:p>
          <a:p>
            <a:pPr lvl="1"/>
            <a:r>
              <a:rPr lang="en-US" sz="2600" dirty="0"/>
              <a:t>20 000vatu – Optical (</a:t>
            </a:r>
            <a:r>
              <a:rPr lang="en-US" sz="2600" dirty="0" err="1"/>
              <a:t>memba</a:t>
            </a:r>
            <a:r>
              <a:rPr lang="en-US" sz="2600" dirty="0"/>
              <a:t>)</a:t>
            </a:r>
          </a:p>
          <a:p>
            <a:pPr lvl="1"/>
            <a:r>
              <a:rPr lang="en-US" sz="2600" dirty="0"/>
              <a:t>20 000vatu – Massage </a:t>
            </a:r>
          </a:p>
          <a:p>
            <a:pPr lvl="1"/>
            <a:r>
              <a:rPr lang="en-US" sz="2600" b="1" dirty="0"/>
              <a:t>(50 000vatu – Oversea Treatment )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/>
              <a:t>60 000vatu – Consultation/ Medication</a:t>
            </a:r>
          </a:p>
          <a:p>
            <a:pPr lvl="1"/>
            <a:r>
              <a:rPr lang="en-US" sz="2600" dirty="0"/>
              <a:t>100%	       - Evacuation from island to  		         nearest hospital 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5" name="Content Placeholder 4" descr="download (7).jpg"/>
          <p:cNvPicPr>
            <a:picLocks noGrp="1" noChangeAspect="1"/>
          </p:cNvPicPr>
          <p:nvPr>
            <p:ph sz="half" idx="1"/>
          </p:nvPr>
        </p:nvPicPr>
        <p:blipFill>
          <a:blip r:embed="rId5" cstate="print"/>
          <a:stretch>
            <a:fillRect/>
          </a:stretch>
        </p:blipFill>
        <p:spPr>
          <a:xfrm>
            <a:off x="7010400" y="1219200"/>
            <a:ext cx="1676400" cy="1752600"/>
          </a:xfrm>
        </p:spPr>
      </p:pic>
      <p:sp>
        <p:nvSpPr>
          <p:cNvPr id="9" name="Rectangle 8"/>
          <p:cNvSpPr/>
          <p:nvPr/>
        </p:nvSpPr>
        <p:spPr>
          <a:xfrm>
            <a:off x="5867400" y="5486400"/>
            <a:ext cx="3048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i="1" u="sng" cap="none" spc="0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Solidarity Fund</a:t>
            </a:r>
          </a:p>
        </p:txBody>
      </p:sp>
      <p:pic>
        <p:nvPicPr>
          <p:cNvPr id="10" name="Picture 9" descr="download (9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239000" y="4572000"/>
            <a:ext cx="1524000" cy="914400"/>
          </a:xfrm>
          <a:prstGeom prst="rect">
            <a:avLst/>
          </a:prstGeom>
          <a:effectLst>
            <a:softEdge rad="3175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/>
              <a:t>ADMINISTRATION – 900 VATU</a:t>
            </a:r>
          </a:p>
        </p:txBody>
      </p:sp>
      <p:pic>
        <p:nvPicPr>
          <p:cNvPr id="4" name="Content Placeholder 3" descr="images (3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24200" y="762000"/>
            <a:ext cx="2286000" cy="1828801"/>
          </a:xfrm>
        </p:spPr>
      </p:pic>
      <p:pic>
        <p:nvPicPr>
          <p:cNvPr id="6" name="Picture 5" descr="images (3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685800"/>
            <a:ext cx="2314575" cy="1828800"/>
          </a:xfrm>
          <a:prstGeom prst="rect">
            <a:avLst/>
          </a:prstGeom>
        </p:spPr>
      </p:pic>
      <p:pic>
        <p:nvPicPr>
          <p:cNvPr id="7" name="Picture 6" descr="images (30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4600" y="4876800"/>
            <a:ext cx="2286000" cy="1600201"/>
          </a:xfrm>
          <a:prstGeom prst="rect">
            <a:avLst/>
          </a:prstGeom>
        </p:spPr>
      </p:pic>
      <p:pic>
        <p:nvPicPr>
          <p:cNvPr id="8" name="Picture 7" descr="images (35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" y="838199"/>
            <a:ext cx="1876425" cy="1676401"/>
          </a:xfrm>
          <a:prstGeom prst="rect">
            <a:avLst/>
          </a:prstGeom>
        </p:spPr>
      </p:pic>
      <p:pic>
        <p:nvPicPr>
          <p:cNvPr id="9" name="Picture 8" descr="images (34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8600" y="4876800"/>
            <a:ext cx="2486025" cy="1533525"/>
          </a:xfrm>
          <a:prstGeom prst="rect">
            <a:avLst/>
          </a:prstGeom>
        </p:spPr>
      </p:pic>
      <p:pic>
        <p:nvPicPr>
          <p:cNvPr id="10" name="Picture 9" descr="images (36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505200" y="4876800"/>
            <a:ext cx="1885950" cy="16002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8600" y="2590801"/>
            <a:ext cx="8458200" cy="2246769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u="sng" dirty="0"/>
              <a:t>(900 – 250 = 650 Vatu) </a:t>
            </a:r>
            <a:endParaRPr lang="en-US" sz="2400" b="1" i="1" u="sng" dirty="0"/>
          </a:p>
          <a:p>
            <a:pPr algn="ctr"/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Mani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ya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hemi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givhan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blong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ranem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ofis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blong Yu.  Hemi go blong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pem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evri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samting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wan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ofis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administresen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hemi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nidim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blong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ofis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i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wok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gud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.</a:t>
            </a:r>
          </a:p>
          <a:p>
            <a:pPr algn="ctr"/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Hemia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i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mekem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se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ol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ofisa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oli save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riprisentem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yu long wan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miting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 o wan </a:t>
            </a:r>
            <a:r>
              <a:rPr lang="en-US" sz="2300" dirty="0" err="1">
                <a:latin typeface="Garamond" pitchFamily="18" charset="0"/>
                <a:ea typeface="BatangChe" pitchFamily="49" charset="-127"/>
                <a:cs typeface="Arial" pitchFamily="34" charset="0"/>
              </a:rPr>
              <a:t>nigosiesen</a:t>
            </a:r>
            <a:r>
              <a:rPr lang="en-US" sz="2300" dirty="0">
                <a:latin typeface="Garamond" pitchFamily="18" charset="0"/>
                <a:ea typeface="BatangChe" pitchFamily="49" charset="-127"/>
                <a:cs typeface="Arial" pitchFamily="34" charset="0"/>
              </a:rPr>
              <a:t>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 (2)</Template>
  <TotalTime>683</TotalTime>
  <Words>583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Aharoni</vt:lpstr>
      <vt:lpstr>Algerian</vt:lpstr>
      <vt:lpstr>Andalus</vt:lpstr>
      <vt:lpstr>Arial</vt:lpstr>
      <vt:lpstr>Arial Narrow</vt:lpstr>
      <vt:lpstr>Calibri</vt:lpstr>
      <vt:lpstr>Constantia</vt:lpstr>
      <vt:lpstr>Cooper Black</vt:lpstr>
      <vt:lpstr>Garamond</vt:lpstr>
      <vt:lpstr>Wingdings 2</vt:lpstr>
      <vt:lpstr>Flow</vt:lpstr>
      <vt:lpstr>PowerPoint Presentation</vt:lpstr>
      <vt:lpstr>Tu taosen tu hanred &amp; fifty  vatu blong yu</vt:lpstr>
      <vt:lpstr>VTU/SEV KONTRIBUSEN </vt:lpstr>
      <vt:lpstr>FAENANS EMI BLAD BLONG ENI ORGANAESEN, GRUP, O UNION </vt:lpstr>
      <vt:lpstr>BREKDAON BLONG SUBS ,2250VT</vt:lpstr>
      <vt:lpstr>OL SAVINGS BLONG YU: </vt:lpstr>
      <vt:lpstr>OL RITAEMEN MO DED BENEFIT BLONG YU: </vt:lpstr>
      <vt:lpstr>MEDICAL BENEFIT BLONG YU:   (Not Refundable) </vt:lpstr>
      <vt:lpstr>ADMINISTRATION – 900 VATU</vt:lpstr>
      <vt:lpstr>GOVERNMENT COMMISSION (400VATU):</vt:lpstr>
      <vt:lpstr>Tank yu blong lisen.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 TAOSEN VATU BLONG YU</dc:title>
  <dc:creator>Customer</dc:creator>
  <cp:lastModifiedBy>User</cp:lastModifiedBy>
  <cp:revision>52</cp:revision>
  <dcterms:created xsi:type="dcterms:W3CDTF">2014-11-17T09:14:44Z</dcterms:created>
  <dcterms:modified xsi:type="dcterms:W3CDTF">2026-01-28T13:46:57Z</dcterms:modified>
</cp:coreProperties>
</file>